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6"/>
  </p:notesMasterIdLst>
  <p:sldIdLst>
    <p:sldId id="859" r:id="rId3"/>
    <p:sldId id="1061" r:id="rId4"/>
    <p:sldId id="1062" r:id="rId5"/>
    <p:sldId id="1063" r:id="rId6"/>
    <p:sldId id="1017" r:id="rId7"/>
    <p:sldId id="1018" r:id="rId8"/>
    <p:sldId id="1019" r:id="rId9"/>
    <p:sldId id="1064" r:id="rId10"/>
    <p:sldId id="1070" r:id="rId11"/>
    <p:sldId id="1065" r:id="rId12"/>
    <p:sldId id="1066" r:id="rId13"/>
    <p:sldId id="1020" r:id="rId14"/>
    <p:sldId id="1021" r:id="rId15"/>
    <p:sldId id="1022" r:id="rId16"/>
    <p:sldId id="1060" r:id="rId17"/>
    <p:sldId id="1024" r:id="rId18"/>
    <p:sldId id="1026" r:id="rId19"/>
    <p:sldId id="1027" r:id="rId20"/>
    <p:sldId id="1067" r:id="rId21"/>
    <p:sldId id="1068" r:id="rId22"/>
    <p:sldId id="1069" r:id="rId23"/>
    <p:sldId id="1028" r:id="rId24"/>
    <p:sldId id="1059" r:id="rId25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notesMaster" Target="notesMasters/notesMaster1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 高中语文 选择性必修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中册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第二单元  中国革命传统作品研习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  </a:t>
            </a: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记念刘和珍君　</a:t>
            </a:r>
            <a:r>
              <a:rPr lang="en-US" altLang="zh-CN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*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</a:t>
            </a: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了忘却的记念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词语积累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E92123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E92123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E92123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长歌当哭</a:t>
            </a:r>
            <a:r>
              <a:rPr lang="zh-CN" altLang="zh-CN" b="1">
                <a:solidFill>
                  <a:srgbClr val="E92123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以放声歌咏代替哭泣，多指用诗文抒发胸中的悲愤。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E92123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E92123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E92123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桀骜不驯</a:t>
            </a:r>
            <a:r>
              <a:rPr lang="zh-CN" altLang="zh-CN" b="1">
                <a:solidFill>
                  <a:srgbClr val="E92123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性情倔强不驯顺。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E92123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E92123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E92123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情随事迁</a:t>
            </a:r>
            <a:r>
              <a:rPr lang="zh-CN" altLang="zh-CN" b="1">
                <a:solidFill>
                  <a:srgbClr val="E92123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思想感情随着情况的变迁而发生变化。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pc="-100">
                <a:solidFill>
                  <a:srgbClr val="E92123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spc="-100">
                <a:solidFill>
                  <a:srgbClr val="E92123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pc="-100">
                <a:solidFill>
                  <a:srgbClr val="E92123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明珠投暗</a:t>
            </a:r>
            <a:r>
              <a:rPr lang="zh-CN" altLang="zh-CN" b="1" spc="-100">
                <a:solidFill>
                  <a:srgbClr val="E92123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比喻怀才不遇或好人失足参加坏集团，也泛指珍贵的东西得不到赏识。</a:t>
            </a:r>
            <a:endParaRPr lang="zh-CN" altLang="zh-CN" sz="105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E92123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>
                <a:solidFill>
                  <a:srgbClr val="E92123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E92123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急于事功</a:t>
            </a:r>
            <a:r>
              <a:rPr lang="zh-CN" altLang="zh-CN" b="1">
                <a:solidFill>
                  <a:srgbClr val="E92123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做事急于求成。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5358" y="901430"/>
            <a:ext cx="1307360" cy="395581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即境活用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诗人在忧愤无法排遣时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只得</a:t>
            </a:r>
            <a:r>
              <a:rPr lang="zh-CN" altLang="zh-CN" b="1" u="sng">
                <a:solidFill>
                  <a:srgbClr val="007E30"/>
                </a:solidFill>
                <a:uFill>
                  <a:solidFill>
                    <a:srgbClr val="007E3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长歌当哭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自慰自解。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他眼神里的那种</a:t>
            </a:r>
            <a:r>
              <a:rPr lang="zh-CN" altLang="zh-CN" b="1" u="sng">
                <a:solidFill>
                  <a:srgbClr val="007E30"/>
                </a:solidFill>
                <a:uFill>
                  <a:solidFill>
                    <a:srgbClr val="007E3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桀骜不驯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是珍贵的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仿佛是非洲大草原上那些狂野的生命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充满了勃勃生机。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我们曾约定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年后再到这里来聚会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</a:t>
            </a:r>
            <a:r>
              <a:rPr lang="zh-CN" altLang="zh-CN" b="1" u="sng">
                <a:solidFill>
                  <a:srgbClr val="007E30"/>
                </a:solidFill>
                <a:uFill>
                  <a:solidFill>
                    <a:srgbClr val="007E3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情随事迁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如今大家已没有了这份心思。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一个人再有才干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若是生不逢时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u="sng">
                <a:solidFill>
                  <a:srgbClr val="007E30"/>
                </a:solidFill>
                <a:uFill>
                  <a:solidFill>
                    <a:srgbClr val="007E3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明珠暗投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也是无法尽情发挥才能的。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科技工作者应该率先垂范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坚持实事求是的科学精神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加强科学道德建设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克服</a:t>
            </a:r>
            <a:r>
              <a:rPr lang="zh-CN" altLang="zh-CN" b="1" u="sng">
                <a:solidFill>
                  <a:srgbClr val="007E30"/>
                </a:solidFill>
                <a:uFill>
                  <a:solidFill>
                    <a:srgbClr val="007E3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急于事功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的浮躁心态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反对一切弄虚作假行为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努力成为先进文化的实践者。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72816"/>
            <a:ext cx="11485848" cy="4454233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F985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《记念刘和珍君》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1926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日，北京各界民众为了反对帝国主义侵犯我国主权，在天安门前集会抗议，会后又到段祺瑞执政府前请愿。段祺瑞竟命令卫兵向手无寸铁的请愿群众开枪，打死打伤二百余人，制造了震惊中外的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三一八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惨案。刘和珍、杨德群等人都是在当时遇害的，鲁迅称这一天为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民国以来最黑暗的一天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。几天后，几个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学者文人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发表文章，说是共产党和少数民众领袖置青年于死地，说遇害的爱国学生盲目地被人引入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死地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，是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受人利用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。大屠杀的惨象和卑劣的流言使鲁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迅先生忍无可忍，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出离愤怒了</a:t>
            </a:r>
            <a:r>
              <a:rPr lang="en-US" altLang="zh-CN" b="1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。惨案发生两周后，他写下了这篇悲愤警世的名作。</a:t>
            </a:r>
            <a:endParaRPr lang="zh-CN" altLang="zh-CN" sz="1050" spc="-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相关链接.EPS" descr="id:214748822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0854" y="829385"/>
            <a:ext cx="2015490" cy="388516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360854" y="1375584"/>
            <a:ext cx="1460162" cy="461665"/>
            <a:chOff x="345811" y="1394670"/>
            <a:chExt cx="1460162" cy="461665"/>
          </a:xfrm>
        </p:grpSpPr>
        <p:pic>
          <p:nvPicPr>
            <p:cNvPr id="6" name="BS23A.EPS" descr="id:2147488611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345811" y="1412776"/>
              <a:ext cx="1460162" cy="432048"/>
            </a:xfrm>
            <a:prstGeom prst="rect">
              <a:avLst/>
            </a:prstGeom>
          </p:spPr>
        </p:pic>
        <p:sp>
          <p:nvSpPr>
            <p:cNvPr id="7" name="矩形 6"/>
            <p:cNvSpPr/>
            <p:nvPr/>
          </p:nvSpPr>
          <p:spPr>
            <a:xfrm>
              <a:off x="354863" y="1394670"/>
              <a:ext cx="142218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zh-CN" sz="2400">
                  <a:solidFill>
                    <a:srgbClr val="000000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背景解读</a:t>
              </a:r>
              <a:endParaRPr lang="zh-CN" altLang="en-US"/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80832"/>
            <a:ext cx="11485848" cy="5008230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985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杂</a:t>
            </a:r>
            <a:r>
              <a:rPr lang="en-US" altLang="zh-CN" b="1" smtClean="0">
                <a:solidFill>
                  <a:srgbClr val="F985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F985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杂文，现代散文中的一类，是直接而迅速地反映社会事变或动向的文艺性论文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特点是短小、活泼、锋利、隽永、富有战斗性。它内容广泛，形式多样。有关社会生活、文化动态以及政治事变的杂感、杂谈、杂论、随笔等，都可归入这一类。杂文本质上是说理的，可以运用逻辑思维去阅读；杂文又是形象地说理的，因此又可以运用形象思维去阅读。欣赏杂文要注意以下几个方面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u="dbl">
                <a:solidFill>
                  <a:srgbClr val="000000"/>
                </a:solidFill>
                <a:uFill>
                  <a:solidFill>
                    <a:srgbClr val="007E3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选材立意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，大中取小，小中见大；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u="dbl">
                <a:solidFill>
                  <a:srgbClr val="000000"/>
                </a:solidFill>
                <a:uFill>
                  <a:solidFill>
                    <a:srgbClr val="007E3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艺术构思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虚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讲道理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举实例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，以虚统实，以实带虚；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 u="dbl">
                <a:solidFill>
                  <a:srgbClr val="000000"/>
                </a:solidFill>
                <a:uFill>
                  <a:solidFill>
                    <a:srgbClr val="007E3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行文布局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合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，合而能开，开而善合；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 u="dbl">
                <a:solidFill>
                  <a:srgbClr val="000000"/>
                </a:solidFill>
                <a:uFill>
                  <a:solidFill>
                    <a:srgbClr val="007E3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语言文字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庄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谐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，庄而能谐，庄谐并作。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550590" y="836712"/>
            <a:ext cx="1460162" cy="461665"/>
            <a:chOff x="345811" y="1394670"/>
            <a:chExt cx="1460162" cy="461665"/>
          </a:xfrm>
        </p:grpSpPr>
        <p:pic>
          <p:nvPicPr>
            <p:cNvPr id="4" name="BS23A.EPS" descr="id:2147488611;FounderCES"/>
            <p:cNvPicPr/>
            <p:nvPr/>
          </p:nvPicPr>
          <p:blipFill>
            <a:blip r:embed="rId1"/>
            <a:stretch>
              <a:fillRect/>
            </a:stretch>
          </p:blipFill>
          <p:spPr>
            <a:xfrm>
              <a:off x="345811" y="1412776"/>
              <a:ext cx="1460162" cy="432048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354863" y="1394670"/>
              <a:ext cx="142218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smtClean="0">
                  <a:solidFill>
                    <a:srgbClr val="000000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文体知识</a:t>
              </a:r>
              <a:endParaRPr lang="zh-CN" altLang="en-US"/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576248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EA4F5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文学类文本阅读之概括分析散文中的人物形象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高考戳考点.EPS" descr="id:2147488241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574220" y="736141"/>
            <a:ext cx="5036720" cy="515869"/>
          </a:xfrm>
          <a:prstGeom prst="rect">
            <a:avLst/>
          </a:prstGeom>
        </p:spPr>
      </p:pic>
      <p:pic>
        <p:nvPicPr>
          <p:cNvPr id="5" name="分析.EPS" descr="id:214748824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1700808"/>
            <a:ext cx="2006438" cy="369546"/>
          </a:xfrm>
          <a:prstGeom prst="rect">
            <a:avLst/>
          </a:prstGeom>
        </p:spPr>
      </p:pic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360854" y="2152608"/>
          <a:ext cx="11485848" cy="4389120"/>
        </p:xfrm>
        <a:graphic>
          <a:graphicData uri="http://schemas.openxmlformats.org/drawingml/2006/table">
            <a:tbl>
              <a:tblPr firstRow="1" firstCol="1" bandRow="1"/>
              <a:tblGrid>
                <a:gridCol w="1413872"/>
                <a:gridCol w="10071976"/>
              </a:tblGrid>
              <a:tr h="40872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学科素养</a:t>
                      </a:r>
                      <a:endParaRPr lang="zh-CN" sz="2400" b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altLang="zh-CN" sz="2400" b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语言建构与运用　审美鉴赏与创造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080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高考解读</a:t>
                      </a:r>
                      <a:endParaRPr lang="zh-CN" sz="2400" b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63055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散文中的人物与小说中的人物有所不同。小说以塑造人物为中心，反映社会问题的主要手段是塑造人物形象。小说中的人物，是作者根据现实生活中的人物原型加工创造而成的，是艺术的真实，通过这样典型的人物形象反映生活，更集中，也更有普遍的代表性。散文中的人物形象是为了表达散文主旨服务的，它的写作目的并非塑造人物，而是借助人物形象表达作者的某种思想感情，所以散文中可以没有中心人物，也可以有多位中心人物，而人物本身往往是真实的。</a:t>
                      </a:r>
                      <a:endParaRPr lang="zh-CN" altLang="zh-CN" sz="105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406574" y="940159"/>
          <a:ext cx="11377264" cy="3988142"/>
        </p:xfrm>
        <a:graphic>
          <a:graphicData uri="http://schemas.openxmlformats.org/drawingml/2006/table">
            <a:tbl>
              <a:tblPr firstRow="1" firstCol="1" bandRow="1"/>
              <a:tblGrid>
                <a:gridCol w="1512168"/>
                <a:gridCol w="9865096"/>
              </a:tblGrid>
              <a:tr h="69630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学科素养</a:t>
                      </a:r>
                      <a:endParaRPr lang="zh-CN" sz="1050" b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语言建构与运用　审美鉴赏与创造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445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高考解读　　</a:t>
                      </a:r>
                      <a:endParaRPr lang="zh-CN" sz="1050" b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indent="581660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当然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，散文中的人物形象同样具有艺术性和思想性，艺术性体现在人物形象塑造的基本方法上，而思想性则包括人物形象的性格特征和社会意义两个方面。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445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常见设</a:t>
                      </a:r>
                      <a:endParaRPr lang="zh-CN" sz="1050" b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问方式</a:t>
                      </a:r>
                      <a:endParaRPr lang="zh-CN" sz="1050" b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文中的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“××”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是一个怎样的形象？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联系全文，评价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“××”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这一人物。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结合文本内容，分析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“××”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的人物形象。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14983"/>
            <a:ext cx="11485848" cy="5562228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F985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概括分析散文中的人物形象题解题思路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BD0043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BD0043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BD0043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阅读全文时要特别关注三类文字。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一是文中少量的、分散的人物描写文字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因为散文写人不像小说那样集中、饱满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，二是关于人物叙述的文字，三是针对人物展开的议论、抒情文字。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BD0043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BD0043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BD0043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掌握分析人物形象的方法</a:t>
            </a:r>
            <a:r>
              <a:rPr lang="zh-CN" altLang="zh-CN" b="1">
                <a:solidFill>
                  <a:srgbClr val="BD0043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BD0043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概括人物性格、品质、精神等特点。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分析散文中人物形象的方法同小说一样，即抓住</a:t>
            </a:r>
            <a:r>
              <a:rPr lang="zh-CN" altLang="zh-CN" b="1" u="dbl">
                <a:solidFill>
                  <a:srgbClr val="000000"/>
                </a:solidFill>
                <a:uFill>
                  <a:solidFill>
                    <a:srgbClr val="007E3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正面描写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语言、动作、心理、外貌、神态等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zh-CN" altLang="zh-CN" b="1" u="dbl">
                <a:solidFill>
                  <a:srgbClr val="000000"/>
                </a:solidFill>
                <a:uFill>
                  <a:solidFill>
                    <a:srgbClr val="007E3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侧面描写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正衬、反衬等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不同的是，散文中的人物形象往往不像小说中的人物形象那样饱满、完整，而是集中突出其中的一个或几个方面，要根据散文中重点描写人物的段落集中概括。此外，散文中作者的议论、抒情文字可以帮助我们完成对人物的分析、概括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1XBS3.EPS" descr="id:2147488263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0854" y="836712"/>
            <a:ext cx="2007131" cy="369546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1XBS5.eps" descr="id:214748827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0853" y="5439436"/>
            <a:ext cx="2007131" cy="369511"/>
          </a:xfrm>
          <a:prstGeom prst="rect">
            <a:avLst/>
          </a:prstGeom>
        </p:spPr>
      </p:pic>
      <p:pic>
        <p:nvPicPr>
          <p:cNvPr id="4" name="手指.eps" descr="id:214748827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494806" y="5498143"/>
            <a:ext cx="581025" cy="25209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125709" y="5301024"/>
            <a:ext cx="6094938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本课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文学类阅读拓展提优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9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题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P35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BD0043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BD0043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BD0043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适当关注散文的写人类型</a:t>
            </a:r>
            <a:r>
              <a:rPr lang="zh-CN" altLang="zh-CN" b="1">
                <a:solidFill>
                  <a:srgbClr val="BD0043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BD0043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有助于掌握人物的精神品质。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散文写人，重在表达某种思想感情，如写历史之人，写功成名就之人，写作者敬仰之人。作者的思想感情除敬仰之外，更重要的是对这一人物所具有的精神品质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的推崇。所以，掌握了人物形象的分类，在分析作者思想感情时就可以事半功倍了。</a:t>
            </a:r>
            <a:endParaRPr lang="zh-CN" altLang="zh-CN" sz="105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</a:t>
            </a:r>
            <a:r>
              <a:rPr lang="zh-CN" altLang="zh-CN" b="1" u="dbl">
                <a:solidFill>
                  <a:srgbClr val="000000"/>
                </a:solidFill>
                <a:uFill>
                  <a:solidFill>
                    <a:srgbClr val="007E3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上分，有历史之人、追忆之人、现实之人等。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</a:t>
            </a:r>
            <a:r>
              <a:rPr lang="zh-CN" altLang="zh-CN" b="1" u="dbl">
                <a:solidFill>
                  <a:srgbClr val="000000"/>
                </a:solidFill>
                <a:uFill>
                  <a:solidFill>
                    <a:srgbClr val="007E3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身份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上分，有功成名就之人、对作者产生重要影响之人、生活中平凡之人等。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</a:t>
            </a:r>
            <a:r>
              <a:rPr lang="zh-CN" altLang="zh-CN" b="1" u="dbl">
                <a:solidFill>
                  <a:srgbClr val="000000"/>
                </a:solidFill>
                <a:uFill>
                  <a:solidFill>
                    <a:srgbClr val="007E3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作者态度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上分，有作者敬仰之人、批判之人、同情之人、褒贬不一之人等。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</a:t>
            </a:r>
            <a:r>
              <a:rPr lang="zh-CN" altLang="zh-CN" b="1" u="dbl">
                <a:solidFill>
                  <a:srgbClr val="000000"/>
                </a:solidFill>
                <a:uFill>
                  <a:solidFill>
                    <a:srgbClr val="007E3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写作目的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上分，有追念亡人、激励后人、引人深思、博人同情等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72816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EA4F5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EA4F5B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EA4F5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名人名言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F985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鲁 迅 名 言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寄意寒星荃不察，我以我血荐轩辕。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横眉冷对千夫指，俯首甘为孺子牛。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惟有民魂是值得宝贵的，惟有他发扬起来，中国才有真进步。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其实地上本没有路，走的人多了，也便成了路。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只要能培一朵花，就不妨做做会朽的腐草。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心事浩茫连广宇，于无声处听惊雷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素养养成记.EPS" descr="id:2147488284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775939" y="753112"/>
            <a:ext cx="4655115" cy="483820"/>
          </a:xfrm>
          <a:prstGeom prst="rect">
            <a:avLst/>
          </a:prstGeom>
        </p:spPr>
      </p:pic>
      <p:pic>
        <p:nvPicPr>
          <p:cNvPr id="4" name="21XBS8.EPS" descr="id:214748829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42748" y="1358076"/>
            <a:ext cx="2015490" cy="37136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血沃中原肥劲草，寒凝大地发春华。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悲剧将人生的有价值的东西毁灭给人看，喜剧将那无价值的撕破给人看。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我每看运动会时，常常这样想：优胜者固然可敬，但那虽然落后而仍非跑至终点不止的竞技者，和见了这样竞技者而肃然不笑的看客，乃正是中国将来的脊梁。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青年们先可以将中国变成一个有声的中国。大胆地说话，勇敢地进行，忘掉了一切利害，推开了古人，将自己的真心的话发表出来。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愿中国青年都摆脱冷气，只是向上走，不必听自暴自弃者流的话。能做事的做事，能发声的发声。有一分热，发一分光，就令萤火一般，也可以在黑暗里发一点光，不必等候炬火。此后如竟没有炬火：我便是唯一的光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3959" y="908720"/>
            <a:ext cx="11142495" cy="38324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过去的生命已经死亡。我对于这死亡有大欢喜，因为我借此知道它曾经存活。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没有这种民众，就没有天才。所以我想，在要求天才的产生之前，应该先要求可以使天才生长的民众。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譬如想有乔木，想看好花，一定要有好土；没有土，便没有花木了；所以土实在较花木还重要。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A4F5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EA4F5B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EA4F5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名家故事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F985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鲁 迅 与 书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鲁迅先生从少年时代起，就和书结下了不解之缘。他一生节衣缩食，购置了许多书。他平时很爱护图书，看书前总是先洗手，书脏了就小心翼翼地弄干净。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鲁迅博物馆里陈列着一盒修书工具，那是一些简单的画线仪器、几根钢针、一团丝线、几块砂纸以及两块磨书用的石头。鲁迅就是用这些极其平常的东西，使他珍藏着的一万多册图书历久常新。一本破旧的书，经他整理后，往往面目一新。他平时不轻易把自己看过的书借给人，若有别人借书，他宁可另买一本新书借给人家。鲁迅先生的藏书中，没有一册书里有污损、破散的状况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63055"/>
            <a:ext cx="11485848" cy="5078313"/>
          </a:xfrm>
        </p:spPr>
        <p:txBody>
          <a:bodyPr/>
          <a:lstStyle/>
          <a:p>
            <a:pPr indent="630555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国民党反动派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禁止书报，通缉作家，封闭书店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，实行疯狂的法西斯血腥统治，但是，一大批革命青年仍在热烈地拥护和发展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左翼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文艺，积极地进行革命活动：白莽翻译《彼得斐传》，呼唤真正的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自由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，即使两次被捕仍然敢于为革命事业献身；柔石等人设立朝花社，出版进步刊物，介绍进步文化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1931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17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日，五位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左联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的革命作家被捕，于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日被秘密枪杀。鲁迅先生等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左联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作家特地发表《中国左翼作家联盟为国民党屠杀大批革命作家宣言》，控诉反动派的罪恶暴行，指出这种虐杀手段决然不可能消灭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左翼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作家文化运动，并坚决表示要继续反对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国民党在末日之前的黑暗的乱舞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适用话题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奉献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责任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中国的脊梁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素材运用.EPS" descr="id:2147488298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86899" y="748179"/>
            <a:ext cx="2023318" cy="389825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478582" y="1268760"/>
            <a:ext cx="1512168" cy="461665"/>
            <a:chOff x="342748" y="1248196"/>
            <a:chExt cx="1112805" cy="461665"/>
          </a:xfrm>
        </p:grpSpPr>
        <p:pic>
          <p:nvPicPr>
            <p:cNvPr id="7" name="BS25.EPS" descr="id:2147488689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342748" y="1277813"/>
              <a:ext cx="864096" cy="395605"/>
            </a:xfrm>
            <a:prstGeom prst="rect">
              <a:avLst/>
            </a:prstGeom>
          </p:spPr>
        </p:pic>
        <p:sp>
          <p:nvSpPr>
            <p:cNvPr id="8" name="矩形 7"/>
            <p:cNvSpPr/>
            <p:nvPr/>
          </p:nvSpPr>
          <p:spPr>
            <a:xfrm>
              <a:off x="342748" y="1248196"/>
              <a:ext cx="111280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zh-CN" sz="2400" smtClean="0">
                  <a:solidFill>
                    <a:schemeClr val="bg1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素材</a:t>
              </a:r>
              <a:r>
                <a:rPr lang="zh-CN" altLang="en-US" sz="2400" smtClean="0">
                  <a:solidFill>
                    <a:schemeClr val="bg1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一</a:t>
              </a:r>
              <a:endParaRPr lang="zh-CN" altLang="en-US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194555"/>
            <a:ext cx="11485848" cy="5322163"/>
          </a:xfrm>
        </p:spPr>
        <p:txBody>
          <a:bodyPr/>
          <a:lstStyle/>
          <a:p>
            <a:pPr indent="630555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三一八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惨案中，张静淑、杨德群、刘和珍等青年遭遇了段祺瑞执政府卫队枪棒的打杀，在敌人枪弹的攒射之中，她们没有各自抱头鼠窜，而是相互救助。刘和珍中弹了，张静淑前去搀扶她，身中四弹；杨德群又去搀扶她，也中弹仆地。这是怎样的沉勇和友爱啊，凛然不顾，殒身相助，以至牺牲，这正是中国的脊梁，是民族新生的希望。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时间是最好的洗涤剂，它能让我们忘却悲哀，洗涤泪痕，重新上路；也能让我们淡化意志，忘记使命，成为庸人。鲁迅先生曾说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造化又常常为庸人设计，以时间的流驶，来洗涤旧迹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，就是在警告我们，不能忘记先烈的牺牲，不能丢下人生的责任，去做蝇营狗苟的庸人，要铭记使命，肩荷责任，做一个对国家和民族有贡献的人。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适用话题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民族脊梁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爱国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忘记与铭记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责任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可为与有为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478582" y="756078"/>
            <a:ext cx="1174202" cy="461665"/>
            <a:chOff x="342748" y="1248196"/>
            <a:chExt cx="864096" cy="461665"/>
          </a:xfrm>
        </p:grpSpPr>
        <p:pic>
          <p:nvPicPr>
            <p:cNvPr id="5" name="BS25.EPS" descr="id:2147488689;FounderCES"/>
            <p:cNvPicPr/>
            <p:nvPr/>
          </p:nvPicPr>
          <p:blipFill>
            <a:blip r:embed="rId1"/>
            <a:stretch>
              <a:fillRect/>
            </a:stretch>
          </p:blipFill>
          <p:spPr>
            <a:xfrm>
              <a:off x="342748" y="1277813"/>
              <a:ext cx="864096" cy="395605"/>
            </a:xfrm>
            <a:prstGeom prst="rect">
              <a:avLst/>
            </a:prstGeom>
          </p:spPr>
        </p:pic>
        <p:sp>
          <p:nvSpPr>
            <p:cNvPr id="6" name="矩形 5"/>
            <p:cNvSpPr/>
            <p:nvPr/>
          </p:nvSpPr>
          <p:spPr>
            <a:xfrm>
              <a:off x="342748" y="1248196"/>
              <a:ext cx="81891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zh-CN" sz="2400" smtClean="0">
                  <a:solidFill>
                    <a:schemeClr val="bg1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素材</a:t>
              </a:r>
              <a:r>
                <a:rPr lang="zh-CN" altLang="en-US" sz="2400" smtClean="0">
                  <a:solidFill>
                    <a:schemeClr val="bg1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二</a:t>
              </a:r>
              <a:endParaRPr lang="zh-CN" altLang="en-US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2598" y="764704"/>
            <a:ext cx="10787639" cy="461313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542" y="5085184"/>
            <a:ext cx="1266951" cy="12634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6614" y="836712"/>
            <a:ext cx="9614364" cy="564055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1826" y="6093296"/>
            <a:ext cx="409575" cy="5238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3938" y="4610633"/>
            <a:ext cx="1008112" cy="395581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5358" y="4062820"/>
            <a:ext cx="1008112" cy="395581"/>
          </a:xfrm>
          <a:prstGeom prst="rect">
            <a:avLst/>
          </a:prstGeom>
        </p:spPr>
      </p:pic>
      <p:pic>
        <p:nvPicPr>
          <p:cNvPr id="6" name="教材晒清单.EPS" descr="id:214748820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579795" y="764704"/>
            <a:ext cx="5036720" cy="484818"/>
          </a:xfrm>
          <a:prstGeom prst="rect">
            <a:avLst/>
          </a:prstGeom>
        </p:spPr>
      </p:pic>
      <p:pic>
        <p:nvPicPr>
          <p:cNvPr id="7" name="21XBS1.EPS" descr="id:214748821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1" y="1332876"/>
            <a:ext cx="2015491" cy="371186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700808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成语辨析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r>
              <a:rPr lang="en-US" altLang="zh-CN" b="1">
                <a:solidFill>
                  <a:srgbClr val="03A30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3A30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3A304"/>
                </a:solidFill>
                <a:latin typeface="+mn-ea"/>
                <a:cs typeface="Times New Roman" panose="02020603050405020304" pitchFamily="18" charset="0"/>
              </a:rPr>
              <a:t>天渊之别</a:t>
            </a:r>
            <a:r>
              <a:rPr lang="en-US" altLang="zh-CN" b="1">
                <a:solidFill>
                  <a:srgbClr val="03A30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>
                <a:solidFill>
                  <a:srgbClr val="03A304"/>
                </a:solidFill>
                <a:latin typeface="+mn-ea"/>
                <a:cs typeface="Times New Roman" panose="02020603050405020304" pitchFamily="18" charset="0"/>
              </a:rPr>
              <a:t>截然不同</a:t>
            </a:r>
            <a:endParaRPr lang="zh-CN" altLang="zh-CN" sz="1050">
              <a:solidFill>
                <a:srgbClr val="000000"/>
              </a:solidFill>
              <a:latin typeface="+mn-ea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天渊之别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：形容极大的差别。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截然不同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：形容两种事物毫无共同之处。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相同点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二者都有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差别极大，完全不同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的意思。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不同点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天渊之别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一般做动词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的宾语；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截然不同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多做谓语和定语。用作谓语的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截然不同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不能跟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天渊之别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互换，但可以跟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有天渊之别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互换；同样，用作宾语的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天渊之别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也不能换作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截然不同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，只有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有天渊之别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才能换作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截然不同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5358" y="901430"/>
            <a:ext cx="1451376" cy="395581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algn="dist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即境活用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中华人民共和国成立前城市妇女和农村妇女的地位和待遇有着</a:t>
            </a:r>
            <a:r>
              <a:rPr lang="zh-CN" altLang="zh-CN" b="1" u="sng" smtClean="0">
                <a:solidFill>
                  <a:srgbClr val="007E30"/>
                </a:solidFill>
                <a:uFill>
                  <a:solidFill>
                    <a:srgbClr val="007E3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天渊</a:t>
            </a:r>
            <a:endParaRPr lang="en-US" altLang="zh-CN" b="1" u="sng" smtClean="0">
              <a:solidFill>
                <a:srgbClr val="007E30"/>
              </a:solidFill>
              <a:uFill>
                <a:solidFill>
                  <a:srgbClr val="007E30"/>
                </a:solidFill>
              </a:u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u="sng" smtClean="0">
                <a:solidFill>
                  <a:srgbClr val="007E30"/>
                </a:solidFill>
                <a:uFill>
                  <a:solidFill>
                    <a:srgbClr val="007E3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之</a:t>
            </a:r>
            <a:r>
              <a:rPr lang="zh-CN" altLang="zh-CN" b="1" u="sng">
                <a:solidFill>
                  <a:srgbClr val="007E30"/>
                </a:solidFill>
                <a:uFill>
                  <a:solidFill>
                    <a:srgbClr val="007E3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别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直到近来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经过许多学者的研究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我们才知道孩子的世界与成人世界</a:t>
            </a:r>
            <a:r>
              <a:rPr lang="zh-CN" altLang="zh-CN" b="1" u="sng">
                <a:solidFill>
                  <a:srgbClr val="007E30"/>
                </a:solidFill>
                <a:uFill>
                  <a:solidFill>
                    <a:srgbClr val="007E3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截然不同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3938" y="4754022"/>
            <a:ext cx="1370788" cy="395581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3938" y="3079549"/>
            <a:ext cx="1008112" cy="39558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5358" y="2531736"/>
            <a:ext cx="1008112" cy="395581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en-US" altLang="zh-CN" b="1">
                <a:solidFill>
                  <a:srgbClr val="03A30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3A30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3A304"/>
                </a:solidFill>
                <a:latin typeface="+mn-ea"/>
                <a:cs typeface="Times New Roman" panose="02020603050405020304" pitchFamily="18" charset="0"/>
              </a:rPr>
              <a:t>惊心动魄</a:t>
            </a:r>
            <a:r>
              <a:rPr lang="en-US" altLang="zh-CN" b="1">
                <a:solidFill>
                  <a:srgbClr val="03A30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>
                <a:solidFill>
                  <a:srgbClr val="03A304"/>
                </a:solidFill>
                <a:latin typeface="+mn-ea"/>
                <a:cs typeface="Times New Roman" panose="02020603050405020304" pitchFamily="18" charset="0"/>
              </a:rPr>
              <a:t>触目惊心</a:t>
            </a:r>
            <a:endParaRPr lang="zh-CN" altLang="zh-CN" sz="1050">
              <a:solidFill>
                <a:srgbClr val="000000"/>
              </a:solidFill>
              <a:latin typeface="+mn-ea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惊心动魄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：形容使人感受很深，震动很大。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触目惊心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：看到某种严重的情况引起内心的震动。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相同点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二者都有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内心受到震动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的意思。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不同点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惊心动魄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强调情感与感官的极致冲击，既可形容艺术感染力，也可描述亲历的紧张场景。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触目惊心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聚焦视觉引发的心理冲击，尤其指看到负面现象时的震撼。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即境活用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这场电影真是</a:t>
            </a:r>
            <a:r>
              <a:rPr lang="zh-CN" altLang="zh-CN" b="1" u="sng">
                <a:solidFill>
                  <a:srgbClr val="007E30"/>
                </a:solidFill>
                <a:uFill>
                  <a:solidFill>
                    <a:srgbClr val="007E3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惊心动魄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大家看完了心还怦怦跳呢。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近年来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恒河污染日趋严重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河面漂浮着垃圾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这只见垃圾不见河水的景象令人</a:t>
            </a:r>
            <a:r>
              <a:rPr lang="zh-CN" altLang="zh-CN" b="1" u="sng">
                <a:solidFill>
                  <a:srgbClr val="007E30"/>
                </a:solidFill>
                <a:uFill>
                  <a:solidFill>
                    <a:srgbClr val="007E3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触目惊心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3938" y="2968701"/>
            <a:ext cx="1008112" cy="395581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5358" y="2420888"/>
            <a:ext cx="1008112" cy="395581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25142"/>
            <a:ext cx="11485848" cy="3970318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en-US" altLang="zh-CN" b="1" dirty="0">
                <a:solidFill>
                  <a:srgbClr val="03A30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3A30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3A304"/>
                </a:solidFill>
                <a:latin typeface="+mn-ea"/>
                <a:cs typeface="Times New Roman" panose="02020603050405020304" pitchFamily="18" charset="0"/>
              </a:rPr>
              <a:t>殒身不恤</a:t>
            </a:r>
            <a:r>
              <a:rPr lang="en-US" altLang="zh-CN" b="1" dirty="0">
                <a:solidFill>
                  <a:srgbClr val="03A30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3A304"/>
                </a:solidFill>
                <a:latin typeface="+mn-ea"/>
                <a:cs typeface="Times New Roman" panose="02020603050405020304" pitchFamily="18" charset="0"/>
              </a:rPr>
              <a:t>舍生取义</a:t>
            </a:r>
            <a:endParaRPr lang="zh-CN" altLang="zh-CN" sz="1050" dirty="0">
              <a:solidFill>
                <a:srgbClr val="000000"/>
              </a:solidFill>
              <a:latin typeface="+mn-ea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殒身不恤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：牺牲生命也在所不惜。殒，死亡。恤，顾虑。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舍生取义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：为正义而牺牲生命。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相同点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二者都有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牺牲生命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的意思。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不同点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殒身不恤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突出无畏牺牲的决心，不强调行为背后的道德动机，可能是为了理想、事业、爱情等广泛的目标。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舍生取义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强调道德或正义的崇高性，是儒家思想中推崇的最高价值选择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72066" y="1061362"/>
            <a:ext cx="1370788" cy="395581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02727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即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境活用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革命先烈为中国人民的解放事业</a:t>
            </a:r>
            <a:r>
              <a:rPr lang="zh-CN" altLang="zh-CN" b="1" u="sng" dirty="0">
                <a:solidFill>
                  <a:srgbClr val="007E30"/>
                </a:solidFill>
                <a:uFill>
                  <a:solidFill>
                    <a:srgbClr val="007E3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殒身不恤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他们的事迹令人敬佩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激人奋进。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文天祥宁死不屈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u="sng" dirty="0">
                <a:solidFill>
                  <a:srgbClr val="007E30"/>
                </a:solidFill>
                <a:uFill>
                  <a:solidFill>
                    <a:srgbClr val="007E3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舍生取义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留下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人生自古谁无死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留取丹心照汗青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的千古名句。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4094</Words>
  <Application>WPS 演示</Application>
  <PresentationFormat>自定义</PresentationFormat>
  <Paragraphs>128</Paragraphs>
  <Slides>23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3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润无声</cp:lastModifiedBy>
  <cp:revision>411</cp:revision>
  <dcterms:created xsi:type="dcterms:W3CDTF">2020-11-06T05:24:00Z</dcterms:created>
  <dcterms:modified xsi:type="dcterms:W3CDTF">2025-07-03T06:50:12Z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2052-12.1.0.21541</vt:lpwstr>
  </property>
  <property fmtid="{D5CDD505-2E9C-101B-9397-08002B2CF9AE}" pid="3" name="ICV">
    <vt:lpwstr>97D1C7A2FF37464791FCC68C2E5DC138_12</vt:lpwstr>
  </property>
</Properties>
</file>